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441" r:id="rId3"/>
    <p:sldId id="451" r:id="rId4"/>
    <p:sldId id="452" r:id="rId5"/>
    <p:sldId id="453" r:id="rId6"/>
    <p:sldId id="454" r:id="rId7"/>
    <p:sldId id="455" r:id="rId8"/>
    <p:sldId id="456" r:id="rId9"/>
    <p:sldId id="445" r:id="rId10"/>
    <p:sldId id="457" r:id="rId11"/>
    <p:sldId id="446" r:id="rId12"/>
    <p:sldId id="458" r:id="rId13"/>
    <p:sldId id="459" r:id="rId14"/>
    <p:sldId id="462" r:id="rId15"/>
    <p:sldId id="448" r:id="rId16"/>
    <p:sldId id="449" r:id="rId17"/>
    <p:sldId id="43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441"/>
            <p14:sldId id="451"/>
            <p14:sldId id="452"/>
            <p14:sldId id="453"/>
            <p14:sldId id="454"/>
            <p14:sldId id="455"/>
            <p14:sldId id="456"/>
            <p14:sldId id="445"/>
            <p14:sldId id="457"/>
            <p14:sldId id="446"/>
            <p14:sldId id="458"/>
            <p14:sldId id="459"/>
            <p14:sldId id="462"/>
            <p14:sldId id="448"/>
            <p14:sldId id="449"/>
            <p14:sldId id="4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1" autoAdjust="0"/>
    <p:restoredTop sz="84050" autoAdjust="0"/>
  </p:normalViewPr>
  <p:slideViewPr>
    <p:cSldViewPr>
      <p:cViewPr>
        <p:scale>
          <a:sx n="88" d="100"/>
          <a:sy n="88" d="100"/>
        </p:scale>
        <p:origin x="-139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akshamsev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MyData\SAKSHAM\Orientation April 2016\saksham new 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97414"/>
            <a:ext cx="2222057" cy="11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BFBM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4542950"/>
            <a:ext cx="1615831" cy="1526683"/>
          </a:xfrm>
          <a:prstGeom prst="ellipse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838200" y="990600"/>
            <a:ext cx="8008937" cy="723824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Corneal Blindness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 Donation Awareness</a:t>
            </a:r>
            <a:endParaRPr lang="en-US" sz="2800" b="1" kern="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068" y="606963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SAKSHAMA </a:t>
            </a:r>
          </a:p>
          <a:p>
            <a:pPr algn="ctr"/>
            <a:r>
              <a:rPr lang="en-US" sz="1200" b="1" i="1" dirty="0" smtClean="0"/>
              <a:t>National </a:t>
            </a:r>
            <a:r>
              <a:rPr lang="en-US" sz="1200" b="1" i="1" dirty="0"/>
              <a:t>Organization Dedicated for Specially abled people</a:t>
            </a:r>
            <a:r>
              <a:rPr lang="en-US" sz="1200" b="1" i="1" dirty="0" smtClean="0"/>
              <a:t>!!!</a:t>
            </a:r>
            <a:endParaRPr lang="en-US" sz="1200" b="1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When eye donation not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death is due to</a:t>
            </a:r>
          </a:p>
          <a:p>
            <a:pPr lvl="1"/>
            <a:r>
              <a:rPr lang="en-IN" altLang="en-US" sz="2400" dirty="0"/>
              <a:t>Active viral Hepatitis</a:t>
            </a:r>
          </a:p>
          <a:p>
            <a:pPr lvl="1"/>
            <a:r>
              <a:rPr lang="en-IN" altLang="en-US" sz="2400" dirty="0"/>
              <a:t>Acquired immunodeficiency syndrome (AIDS) of HIV</a:t>
            </a:r>
          </a:p>
          <a:p>
            <a:pPr lvl="1"/>
            <a:r>
              <a:rPr lang="en-IN" altLang="en-US" sz="2400" dirty="0"/>
              <a:t>Active viral encephalitis or encephalitis of unknown origin</a:t>
            </a:r>
          </a:p>
          <a:p>
            <a:pPr lvl="1"/>
            <a:r>
              <a:rPr lang="en-IN" altLang="en-US" sz="2400" dirty="0"/>
              <a:t>Creutzfeldt-Jakob disease</a:t>
            </a:r>
          </a:p>
          <a:p>
            <a:pPr lvl="1"/>
            <a:r>
              <a:rPr lang="en-IN" altLang="en-US" sz="2400" dirty="0"/>
              <a:t>Rabies.</a:t>
            </a:r>
          </a:p>
          <a:p>
            <a:pPr lvl="1"/>
            <a:r>
              <a:rPr lang="en-IN" altLang="en-US" sz="2400" dirty="0"/>
              <a:t>Death of unknown cause / Suspicious death </a:t>
            </a:r>
          </a:p>
          <a:p>
            <a:endParaRPr lang="en-US" dirty="0"/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35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dirty="0" smtClean="0"/>
              <a:t>Important Eye banks in Bengaluru!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153400" cy="48805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Sankara Eye Hospital- 080-28542727/28/29</a:t>
            </a:r>
          </a:p>
          <a:p>
            <a:r>
              <a:rPr lang="en-US" dirty="0"/>
              <a:t>Prabha Eye Clinic - 080-26637041</a:t>
            </a:r>
          </a:p>
          <a:p>
            <a:r>
              <a:rPr lang="en-US" dirty="0"/>
              <a:t>Minto Eye Hospital - 080-26707176</a:t>
            </a:r>
          </a:p>
          <a:p>
            <a:r>
              <a:rPr lang="en-US" dirty="0"/>
              <a:t>B.W. Lions Super </a:t>
            </a:r>
            <a:r>
              <a:rPr lang="en-US" dirty="0" smtClean="0"/>
              <a:t>Specialty </a:t>
            </a:r>
            <a:r>
              <a:rPr lang="en-US" dirty="0"/>
              <a:t>Eye Hospital - 080-22235005/974055666</a:t>
            </a:r>
          </a:p>
          <a:p>
            <a:r>
              <a:rPr lang="en-US" dirty="0"/>
              <a:t>Narayana Nethralaya RajajiNagar- 080-66121300/1305/1400/1404</a:t>
            </a:r>
          </a:p>
          <a:p>
            <a:r>
              <a:rPr lang="en-US" dirty="0"/>
              <a:t>Narayana Healthcity - 080-66660655/0658</a:t>
            </a:r>
          </a:p>
          <a:p>
            <a:r>
              <a:rPr lang="en-US" dirty="0"/>
              <a:t>Shraddha Eye Bank - 080-26634200/9845195898</a:t>
            </a:r>
          </a:p>
          <a:p>
            <a:r>
              <a:rPr lang="en-US" dirty="0"/>
              <a:t>Ramaiah Memorial Eye Bank- 080-23608888</a:t>
            </a:r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49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9583"/>
            <a:ext cx="3654669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56040" cy="14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6049"/>
            <a:ext cx="307962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93077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Prominent Eye Pledgees &amp; Donors</a:t>
            </a:r>
          </a:p>
        </p:txBody>
      </p:sp>
      <p:pic>
        <p:nvPicPr>
          <p:cNvPr id="8" name="Picture 4" descr="Ramdeo Bab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80" y="3693286"/>
            <a:ext cx="2136840" cy="21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790" y="5894852"/>
            <a:ext cx="159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BABA RAMDEV</a:t>
            </a:r>
            <a:endParaRPr lang="en-US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61" y="3693286"/>
            <a:ext cx="1715573" cy="21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5771595"/>
            <a:ext cx="2492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Late Shri Balasaheb </a:t>
            </a:r>
            <a:r>
              <a:rPr lang="en-US" altLang="en-US" dirty="0" smtClean="0"/>
              <a:t>Deoras, Ex-Sar</a:t>
            </a:r>
            <a:r>
              <a:rPr lang="en-US" altLang="en-US" dirty="0"/>
              <a:t> </a:t>
            </a:r>
            <a:r>
              <a:rPr lang="en-US" altLang="en-US" dirty="0" smtClean="0"/>
              <a:t>Sanghachalak of RSS</a:t>
            </a:r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11" name="Picture 10" descr="CBFBM2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0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aamir-kh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1368196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3930134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AMIR KHAN</a:t>
            </a:r>
          </a:p>
        </p:txBody>
      </p:sp>
      <p:pic>
        <p:nvPicPr>
          <p:cNvPr id="6" name="Picture 4" descr="anil-kumb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14" y="1352494"/>
            <a:ext cx="1875538" cy="250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8776" y="3925338"/>
            <a:ext cx="147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ANIL KUMBLE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58543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17880" y="358767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KAPIL DEV</a:t>
            </a:r>
          </a:p>
        </p:txBody>
      </p:sp>
      <p:pic>
        <p:nvPicPr>
          <p:cNvPr id="11" name="Picture 4" descr="priyanka_chopra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42" y="4114800"/>
            <a:ext cx="1651552" cy="22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10461" y="6462677"/>
            <a:ext cx="196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PRIYANKA CHOPRA</a:t>
            </a:r>
            <a:endParaRPr lang="en-US" dirty="0"/>
          </a:p>
        </p:txBody>
      </p:sp>
      <p:pic>
        <p:nvPicPr>
          <p:cNvPr id="13" name="Picture 5" descr="rani mukherj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51" y="4304197"/>
            <a:ext cx="1920549" cy="213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0580" y="643904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RANI </a:t>
            </a:r>
            <a:r>
              <a:rPr lang="en-US" altLang="en-US" dirty="0"/>
              <a:t>MUKHRJI</a:t>
            </a:r>
          </a:p>
        </p:txBody>
      </p:sp>
      <p:pic>
        <p:nvPicPr>
          <p:cNvPr id="15" name="Picture 4" descr="sunil_shett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51" y="4294670"/>
            <a:ext cx="1579914" cy="210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26206" y="6456080"/>
            <a:ext cx="14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SUNIL SHETTI</a:t>
            </a:r>
            <a:endParaRPr lang="en-US" dirty="0"/>
          </a:p>
        </p:txBody>
      </p:sp>
      <p:pic>
        <p:nvPicPr>
          <p:cNvPr id="17" name="Picture 16" descr="CBFBM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02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775466"/>
            <a:ext cx="5684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Veteran </a:t>
            </a:r>
            <a:r>
              <a:rPr lang="en-US" b="1" dirty="0"/>
              <a:t>Kannada film </a:t>
            </a:r>
            <a:r>
              <a:rPr lang="en-US" b="1" dirty="0" smtClean="0"/>
              <a:t>actor Dr</a:t>
            </a:r>
            <a:r>
              <a:rPr lang="en-US" b="1" dirty="0"/>
              <a:t>. Rajkumar donated his </a:t>
            </a:r>
            <a:r>
              <a:rPr lang="en-US" b="1" dirty="0" smtClean="0"/>
              <a:t>eyes</a:t>
            </a:r>
            <a:endParaRPr lang="en-US" b="1" dirty="0"/>
          </a:p>
        </p:txBody>
      </p:sp>
      <p:pic>
        <p:nvPicPr>
          <p:cNvPr id="1026" name="Picture 2" descr="C:\Users\310170149\Desktop\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043112" cy="24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10170149\Desktop\bedarakannap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51412"/>
            <a:ext cx="4333103" cy="2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6285131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Bedara Kannappa, a devotee of Shiva is the first eye donor of world!!!</a:t>
            </a:r>
          </a:p>
        </p:txBody>
      </p:sp>
      <p:pic>
        <p:nvPicPr>
          <p:cNvPr id="6" name="Picture 5" descr="CBFBM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60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Srilanka &amp; Eye Donation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Inspired &amp; motivated by the success story of neighboring tiny </a:t>
            </a:r>
            <a:r>
              <a:rPr lang="en-US" sz="2800" dirty="0" smtClean="0"/>
              <a:t>nation Srilanka where </a:t>
            </a:r>
            <a:r>
              <a:rPr lang="en-US" sz="2800" dirty="0"/>
              <a:t>no single case of cornea impairment has been </a:t>
            </a:r>
            <a:r>
              <a:rPr lang="en-US" sz="2800" dirty="0" smtClean="0"/>
              <a:t>found</a:t>
            </a:r>
          </a:p>
          <a:p>
            <a:r>
              <a:rPr lang="en-US" sz="2800" dirty="0" smtClean="0"/>
              <a:t>It</a:t>
            </a:r>
            <a:r>
              <a:rPr lang="en-US" sz="2800" dirty="0"/>
              <a:t> </a:t>
            </a:r>
            <a:r>
              <a:rPr lang="en-US" sz="2800" dirty="0" smtClean="0"/>
              <a:t>has </a:t>
            </a:r>
            <a:r>
              <a:rPr lang="en-US" sz="2800" dirty="0"/>
              <a:t>declared the eye as national property &amp; export cornea to </a:t>
            </a:r>
            <a:r>
              <a:rPr lang="en-US" sz="2800" dirty="0" smtClean="0"/>
              <a:t>several European </a:t>
            </a:r>
            <a:r>
              <a:rPr lang="en-US" sz="2800" dirty="0"/>
              <a:t>&amp; American countries that too free of </a:t>
            </a:r>
            <a:r>
              <a:rPr lang="en-US" sz="2800" dirty="0" smtClean="0"/>
              <a:t>cost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4343400"/>
            <a:ext cx="7391400" cy="2362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If it is possible for Srilanka, is it not possible for India?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</a:rPr>
              <a:t>If your answer is yes, then pledge your eyes today &amp; be a part of SAKSHAMA's nation-wide campaign to declare eye as national property &amp; in making an eye donation as national tradition.</a:t>
            </a:r>
          </a:p>
          <a:p>
            <a:pPr algn="just"/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68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r>
              <a:rPr lang="en-US" dirty="0" smtClean="0"/>
              <a:t>A National Solution - CAMBA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0329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CAMBA</a:t>
            </a:r>
            <a:r>
              <a:rPr lang="en-US" dirty="0"/>
              <a:t>” stands for Corneal Andhatva Mukta Bharat </a:t>
            </a:r>
            <a:r>
              <a:rPr lang="en-US" dirty="0" smtClean="0"/>
              <a:t>Abhiyan</a:t>
            </a:r>
            <a:r>
              <a:rPr lang="en-US" dirty="0"/>
              <a:t>,</a:t>
            </a:r>
            <a:r>
              <a:rPr lang="en-US" dirty="0" smtClean="0"/>
              <a:t> means </a:t>
            </a:r>
            <a:r>
              <a:rPr lang="en-US" dirty="0"/>
              <a:t>Corneal Blindness Free Bharat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Objective of CAMBA is,</a:t>
            </a:r>
          </a:p>
          <a:p>
            <a:pPr lvl="1"/>
            <a:r>
              <a:rPr lang="en-US" altLang="en-US" dirty="0"/>
              <a:t>To ascertain, by a survey, the actual number of persons affected by Corneal Opacity who require restoration of sight from Eye Donation</a:t>
            </a:r>
          </a:p>
          <a:p>
            <a:pPr lvl="1"/>
            <a:r>
              <a:rPr lang="en-US" altLang="en-US" dirty="0"/>
              <a:t>To diagnose the enlisted people for Corneal Opacity to analyze the possibility of relief through Eye Donation</a:t>
            </a:r>
          </a:p>
          <a:p>
            <a:pPr lvl="1"/>
            <a:r>
              <a:rPr lang="en-US" altLang="en-US" dirty="0"/>
              <a:t>To network with existing eye banks and to start eye collection centers</a:t>
            </a:r>
          </a:p>
          <a:p>
            <a:pPr lvl="1"/>
            <a:r>
              <a:rPr lang="en-US" dirty="0"/>
              <a:t>To network for seeking the support of Corneal surgeons, Ophthalmologists, Optometrists in the covered area. </a:t>
            </a:r>
          </a:p>
          <a:p>
            <a:pPr lvl="1"/>
            <a:r>
              <a:rPr lang="en-US" altLang="en-US" dirty="0"/>
              <a:t>To propagate the need of Eye Donation through intense awareness amongst public</a:t>
            </a:r>
          </a:p>
          <a:p>
            <a:pPr lvl="1"/>
            <a:r>
              <a:rPr lang="en-US" altLang="en-US" dirty="0"/>
              <a:t>To take efforts for improvement in the infrastructure for Eye Donation in the </a:t>
            </a:r>
            <a:r>
              <a:rPr lang="en-US" altLang="en-US" dirty="0" smtClean="0"/>
              <a:t>country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871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981200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SAKSHAMA-KARNATAKA SOUTH CHAPTER</a:t>
            </a:r>
          </a:p>
          <a:p>
            <a:pPr algn="ctr"/>
            <a:r>
              <a:rPr lang="en-US" sz="1600" b="1" i="1" dirty="0"/>
              <a:t>National Organization Dedicated for Specially abled people!!!</a:t>
            </a:r>
          </a:p>
          <a:p>
            <a:pPr algn="ctr"/>
            <a:endParaRPr lang="en-CA" sz="1600" b="1" dirty="0" smtClean="0">
              <a:latin typeface="+mj-lt"/>
            </a:endParaRPr>
          </a:p>
          <a:p>
            <a:pPr algn="ctr"/>
            <a:endParaRPr lang="en-CA" sz="1600" b="1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 NO 55, Link Road, Sheshadripuram</a:t>
            </a:r>
            <a:endParaRPr lang="en-CA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Bengaluru - 560020</a:t>
            </a:r>
            <a:endParaRPr lang="en-CA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ON WEB: www.sakshamakarnataka.org</a:t>
            </a:r>
            <a:endParaRPr lang="en-CA" sz="1600" dirty="0" smtClean="0">
              <a:latin typeface="+mj-lt"/>
            </a:endParaRPr>
          </a:p>
          <a:p>
            <a:pPr algn="ctr"/>
            <a:r>
              <a:rPr lang="en-US" sz="1600" u="sng" dirty="0" smtClean="0">
                <a:latin typeface="+mj-lt"/>
                <a:hlinkClick r:id="rId2"/>
              </a:rPr>
              <a:t>www.sakshamseva.org</a:t>
            </a:r>
            <a:endParaRPr lang="en-US" sz="1600" u="sng" dirty="0" smtClean="0">
              <a:latin typeface="+mj-lt"/>
            </a:endParaRPr>
          </a:p>
          <a:p>
            <a:pPr algn="ctr"/>
            <a:r>
              <a:rPr lang="en-US" sz="1600" u="sng" dirty="0" smtClean="0">
                <a:latin typeface="+mj-lt"/>
              </a:rPr>
              <a:t> </a:t>
            </a:r>
          </a:p>
          <a:p>
            <a:pPr algn="ctr"/>
            <a:r>
              <a:rPr lang="en-US" sz="1600" dirty="0" smtClean="0">
                <a:latin typeface="+mj-lt"/>
              </a:rPr>
              <a:t>Facebook - @SAKSHAMA KARNATAKA </a:t>
            </a:r>
            <a:endParaRPr lang="en-CA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E-MAIL: sakshama.karnataka@gmail.com</a:t>
            </a:r>
            <a:endParaRPr lang="en-CA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MOBILE: 9986699710</a:t>
            </a:r>
            <a:endParaRPr lang="en-CA" sz="1600" dirty="0" smtClean="0">
              <a:latin typeface="+mj-lt"/>
            </a:endParaRPr>
          </a:p>
          <a:p>
            <a:pPr algn="ctr"/>
            <a:endParaRPr lang="en-CA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 </a:t>
            </a:r>
            <a:endParaRPr lang="en-CA" sz="2400" dirty="0"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38400" y="575412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chemeClr val="tx2"/>
                </a:solidFill>
                <a:latin typeface="+mn-lt"/>
              </a:rPr>
              <a:t>Donate Eyes</a:t>
            </a:r>
          </a:p>
          <a:p>
            <a:pPr algn="ctr" eaLnBrk="1" hangingPunct="1"/>
            <a:r>
              <a:rPr lang="en-US" altLang="en-US" sz="2400" b="1" dirty="0" smtClean="0">
                <a:solidFill>
                  <a:schemeClr val="tx2"/>
                </a:solidFill>
                <a:latin typeface="+mn-lt"/>
              </a:rPr>
              <a:t>Give sight!!</a:t>
            </a:r>
            <a:endParaRPr lang="en-US" altLang="en-US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CBFBM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9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1143000"/>
          </a:xfrm>
        </p:spPr>
        <p:txBody>
          <a:bodyPr/>
          <a:lstStyle/>
          <a:p>
            <a:r>
              <a:rPr lang="en-US" dirty="0" smtClean="0"/>
              <a:t>What is Eye Donation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Eye donation is a noble act of kith and kin OR family members of diseased, where they donate eye with intention to give sight to a corneal blind </a:t>
            </a:r>
            <a:r>
              <a:rPr lang="en-US" sz="2800" dirty="0" smtClean="0"/>
              <a:t>person</a:t>
            </a:r>
            <a:endParaRPr lang="en-US" sz="2800" dirty="0" smtClean="0"/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199" y="2743200"/>
            <a:ext cx="5171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What is </a:t>
            </a:r>
            <a:r>
              <a:rPr lang="en-US" sz="2400" b="1" dirty="0" smtClean="0"/>
              <a:t>Cornea and Corneal </a:t>
            </a:r>
            <a:r>
              <a:rPr lang="en-US" sz="2400" b="1" dirty="0"/>
              <a:t>Blindness?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5257800"/>
            <a:ext cx="8044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The cornea is the clear tissue covering the front of the eye. It is a focusing element of the eye. </a:t>
            </a:r>
            <a:r>
              <a:rPr lang="en-US" altLang="en-US" sz="2400" dirty="0"/>
              <a:t>Vision will be dramatically reduced or lost if the cornea becomes </a:t>
            </a:r>
            <a:r>
              <a:rPr lang="en-US" altLang="en-US" sz="2400" dirty="0" smtClean="0"/>
              <a:t>cloudy/damaged causing corneal blindness</a:t>
            </a:r>
            <a:endParaRPr lang="en-US" sz="2400" dirty="0"/>
          </a:p>
        </p:txBody>
      </p:sp>
      <p:pic>
        <p:nvPicPr>
          <p:cNvPr id="8" name="Picture 6" descr="090409103350-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/>
          <a:stretch>
            <a:fillRect/>
          </a:stretch>
        </p:blipFill>
        <p:spPr bwMode="auto">
          <a:xfrm>
            <a:off x="2514600" y="3247997"/>
            <a:ext cx="3200400" cy="166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72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08918"/>
            <a:ext cx="8077200" cy="42973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Injuries</a:t>
            </a:r>
          </a:p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Malnutrition</a:t>
            </a:r>
          </a:p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Infections</a:t>
            </a:r>
          </a:p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Chemical burns</a:t>
            </a:r>
          </a:p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Congenital disorders</a:t>
            </a:r>
          </a:p>
          <a:p>
            <a:pPr eaLnBrk="1" hangingPunct="1"/>
            <a:r>
              <a:rPr lang="en-US" altLang="en-US" sz="2400" dirty="0" smtClean="0">
                <a:latin typeface="+mj-lt"/>
                <a:cs typeface="Arial" pitchFamily="34" charset="0"/>
              </a:rPr>
              <a:t>Post operative complications or infections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746" y="328130"/>
            <a:ext cx="9144000" cy="1325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Main causes of Corneal </a:t>
            </a:r>
            <a:r>
              <a:rPr lang="en-US" dirty="0" smtClean="0"/>
              <a:t>Blindness</a:t>
            </a:r>
            <a:endParaRPr lang="en-US" dirty="0"/>
          </a:p>
        </p:txBody>
      </p:sp>
      <p:pic>
        <p:nvPicPr>
          <p:cNvPr id="16387" name="Picture 4" descr="DSCN44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3399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DSCN3devraj ker myc -26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2098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DSCN35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1981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s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24" y="1676400"/>
            <a:ext cx="28972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BFBM2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71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382000" cy="5440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IN" altLang="en-US" b="1" dirty="0" smtClean="0"/>
              <a:t>Myth </a:t>
            </a:r>
            <a:r>
              <a:rPr lang="en-IN" altLang="en-US" b="1" dirty="0" smtClean="0"/>
              <a:t>- Eyes can be donated even by a live person.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dirty="0" smtClean="0"/>
              <a:t>Fact - Eyes can only be pledged by a live person. Eyes can be donated only after death.</a:t>
            </a:r>
          </a:p>
          <a:p>
            <a:pPr eaLnBrk="1" hangingPunct="1">
              <a:lnSpc>
                <a:spcPct val="90000"/>
              </a:lnSpc>
            </a:pPr>
            <a:endParaRPr lang="en-IN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IN" altLang="en-US" b="1" dirty="0" smtClean="0"/>
              <a:t>Myth - Removal of eyes causes disfigurement of the face.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dirty="0" smtClean="0"/>
              <a:t>Fact - Removal of eyes does not produce any disfigurement of the face.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dirty="0"/>
              <a:t>Facts and Myths on Eye Donation</a:t>
            </a:r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06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86800" cy="6400800"/>
          </a:xfrm>
        </p:spPr>
        <p:txBody>
          <a:bodyPr/>
          <a:lstStyle/>
          <a:p>
            <a:pPr eaLnBrk="1" hangingPunct="1"/>
            <a:r>
              <a:rPr lang="en-IN" altLang="en-US" b="1" dirty="0" smtClean="0"/>
              <a:t>Myth - Eye donation interferes with, or delays customary final rites.</a:t>
            </a:r>
          </a:p>
          <a:p>
            <a:pPr eaLnBrk="1" hangingPunct="1"/>
            <a:r>
              <a:rPr lang="en-IN" altLang="en-US" dirty="0" smtClean="0"/>
              <a:t>Fact - Eye donation does not interfere with or delay final rites, as the corneal excision procedure takes less than 20 minutes.</a:t>
            </a:r>
          </a:p>
          <a:p>
            <a:pPr eaLnBrk="1" hangingPunct="1"/>
            <a:endParaRPr lang="en-IN" altLang="en-US" dirty="0" smtClean="0"/>
          </a:p>
          <a:p>
            <a:pPr eaLnBrk="1" hangingPunct="1"/>
            <a:r>
              <a:rPr lang="en-IN" altLang="en-US" b="1" dirty="0" smtClean="0"/>
              <a:t>Myth - Eyes of aged donors are not acceptable.</a:t>
            </a:r>
          </a:p>
          <a:p>
            <a:pPr eaLnBrk="1" hangingPunct="1"/>
            <a:r>
              <a:rPr lang="en-IN" altLang="en-US" dirty="0" smtClean="0"/>
              <a:t>Fact - All donor eyes are acceptable irrespective of the donor’s age, including eyes of premature/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N" altLang="en-US" dirty="0" smtClean="0"/>
              <a:t>	still-born babies.</a:t>
            </a:r>
          </a:p>
        </p:txBody>
      </p:sp>
      <p:pic>
        <p:nvPicPr>
          <p:cNvPr id="3" name="Picture 2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310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1079500"/>
            <a:ext cx="9144000" cy="6007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N" altLang="en-US" b="1" dirty="0" smtClean="0"/>
              <a:t>Myth - Indian eyes are not good to be used for corneal transplantation.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dirty="0" smtClean="0"/>
              <a:t>Fact - Eyes of any deceased person anywhere in the world can be used for corneal transplantation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IN" altLang="en-US" dirty="0" smtClean="0"/>
              <a:t>	following evaluation.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IN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IN" altLang="en-US" b="1" dirty="0" smtClean="0"/>
              <a:t>Myth - An entire eye can be transplanted.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dirty="0" smtClean="0"/>
              <a:t>Fact - Only the cornea is used for transplantation.</a:t>
            </a:r>
          </a:p>
          <a:p>
            <a:pPr eaLnBrk="1" hangingPunct="1">
              <a:lnSpc>
                <a:spcPct val="90000"/>
              </a:lnSpc>
            </a:pPr>
            <a:endParaRPr lang="en-IN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IN" altLang="en-US" b="1" dirty="0" smtClean="0"/>
              <a:t>Myth - Corneal transplantation is an experimental procedure.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dirty="0" smtClean="0"/>
              <a:t>Fact - Corneal transplantation is a proven, routinely performed surgery and is a successful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IN" altLang="en-US" dirty="0" smtClean="0"/>
              <a:t>	procedure.</a:t>
            </a:r>
          </a:p>
          <a:p>
            <a:pPr eaLnBrk="1" hangingPunct="1">
              <a:lnSpc>
                <a:spcPct val="90000"/>
              </a:lnSpc>
            </a:pPr>
            <a:endParaRPr lang="en-IN" altLang="en-US" dirty="0" smtClean="0"/>
          </a:p>
          <a:p>
            <a:pPr eaLnBrk="1" hangingPunct="1">
              <a:lnSpc>
                <a:spcPct val="90000"/>
              </a:lnSpc>
            </a:pPr>
            <a:endParaRPr lang="en-IN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 </a:t>
            </a:r>
            <a:endParaRPr lang="en-IN" dirty="0">
              <a:ea typeface="+mj-ea"/>
            </a:endParaRPr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5006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6324600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b="1" dirty="0" smtClean="0"/>
              <a:t>Myth </a:t>
            </a:r>
            <a:r>
              <a:rPr lang="en-IN" altLang="en-US" b="1" dirty="0" smtClean="0"/>
              <a:t>- Human eyes can be bought or sold.</a:t>
            </a:r>
          </a:p>
          <a:p>
            <a:pPr eaLnBrk="1" hangingPunct="1"/>
            <a:r>
              <a:rPr lang="en-IN" altLang="en-US" dirty="0" smtClean="0"/>
              <a:t>Fact - Selling or buying of human eyes is illegal</a:t>
            </a:r>
          </a:p>
          <a:p>
            <a:pPr eaLnBrk="1" hangingPunct="1"/>
            <a:endParaRPr lang="en-IN" altLang="en-US" dirty="0" smtClean="0"/>
          </a:p>
          <a:p>
            <a:pPr eaLnBrk="1" hangingPunct="1"/>
            <a:r>
              <a:rPr lang="en-IN" altLang="en-US" b="1" dirty="0" smtClean="0"/>
              <a:t>Myth - Only those who have pledged their eyes can donate them after death.</a:t>
            </a:r>
          </a:p>
          <a:p>
            <a:pPr eaLnBrk="1" hangingPunct="1"/>
            <a:r>
              <a:rPr lang="en-IN" altLang="en-US" dirty="0" smtClean="0"/>
              <a:t>Fact - Pledging of eyes is not important, because even in the case of a pledgee, the consent of the family member is essential, without which an eye cannot be removed.</a:t>
            </a:r>
          </a:p>
        </p:txBody>
      </p:sp>
      <p:pic>
        <p:nvPicPr>
          <p:cNvPr id="3" name="Picture 2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19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Few More Facts on Eye Donation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297363"/>
          </a:xfrm>
        </p:spPr>
        <p:txBody>
          <a:bodyPr>
            <a:noAutofit/>
          </a:bodyPr>
          <a:lstStyle/>
          <a:p>
            <a:r>
              <a:rPr lang="en-US" sz="2400" dirty="0"/>
              <a:t>Eyes must be removed within 4-6 hours </a:t>
            </a:r>
            <a:r>
              <a:rPr lang="en-US" sz="2400" dirty="0" smtClean="0"/>
              <a:t>after death</a:t>
            </a:r>
          </a:p>
          <a:p>
            <a:r>
              <a:rPr lang="en-US" sz="2400" dirty="0"/>
              <a:t>The eye bank team may remove eyes </a:t>
            </a:r>
            <a:r>
              <a:rPr lang="en-US" sz="2400" dirty="0" smtClean="0"/>
              <a:t>at home </a:t>
            </a:r>
            <a:r>
              <a:rPr lang="en-US" sz="2400" dirty="0"/>
              <a:t>of the deceased or at a </a:t>
            </a:r>
            <a:r>
              <a:rPr lang="en-US" sz="2400" dirty="0" smtClean="0"/>
              <a:t>hospital</a:t>
            </a:r>
            <a:endParaRPr lang="en-US" sz="2400" dirty="0"/>
          </a:p>
          <a:p>
            <a:r>
              <a:rPr lang="en-US" sz="2400" dirty="0"/>
              <a:t>Only the transparent section of the eyes called cornea is taken out and not the full eye </a:t>
            </a:r>
            <a:r>
              <a:rPr lang="en-US" sz="2400" dirty="0" smtClean="0"/>
              <a:t>ball</a:t>
            </a:r>
          </a:p>
          <a:p>
            <a:r>
              <a:rPr lang="en-US" sz="2400" dirty="0"/>
              <a:t>The identities of both the donor and the recipient remain </a:t>
            </a:r>
            <a:r>
              <a:rPr lang="en-US" sz="2400" dirty="0" smtClean="0"/>
              <a:t>confidential</a:t>
            </a:r>
          </a:p>
          <a:p>
            <a:r>
              <a:rPr lang="en-US" sz="2400" dirty="0"/>
              <a:t>One pair of eyes gives vision to </a:t>
            </a:r>
            <a:r>
              <a:rPr lang="en-US" sz="2400" i="1" dirty="0"/>
              <a:t>TWO </a:t>
            </a:r>
            <a:r>
              <a:rPr lang="en-US" sz="2400" dirty="0"/>
              <a:t>corneal blind </a:t>
            </a:r>
            <a:r>
              <a:rPr lang="en-US" sz="2400" dirty="0" smtClean="0"/>
              <a:t>people</a:t>
            </a:r>
          </a:p>
          <a:p>
            <a:r>
              <a:rPr lang="en-US" sz="2400" dirty="0"/>
              <a:t>A small quantity of blood will be drawn to rule out communicable </a:t>
            </a:r>
            <a:r>
              <a:rPr lang="en-US" sz="2400" dirty="0" smtClean="0"/>
              <a:t>diseases</a:t>
            </a:r>
          </a:p>
          <a:p>
            <a:r>
              <a:rPr lang="en-US" sz="2400" dirty="0"/>
              <a:t>Eyes donated to The Eye-Bank that are not medically suitable for transplant may be </a:t>
            </a:r>
            <a:r>
              <a:rPr lang="en-US" sz="2400" dirty="0" smtClean="0"/>
              <a:t>used for medical </a:t>
            </a:r>
            <a:r>
              <a:rPr lang="en-US" sz="2400" dirty="0"/>
              <a:t>research and </a:t>
            </a:r>
            <a:r>
              <a:rPr lang="en-US" sz="2400" dirty="0" smtClean="0"/>
              <a:t>education</a:t>
            </a:r>
            <a:endParaRPr lang="en-US" sz="2400" dirty="0"/>
          </a:p>
        </p:txBody>
      </p:sp>
      <p:pic>
        <p:nvPicPr>
          <p:cNvPr id="4" name="Picture 3" descr="CBFB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843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At the Time Death?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2948" y="4541837"/>
            <a:ext cx="80772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Close the eye lids of the deceased person</a:t>
            </a:r>
          </a:p>
          <a:p>
            <a:r>
              <a:rPr lang="en-US" dirty="0" smtClean="0"/>
              <a:t>Keep cold water cloth or ice cubes on the eye lids to prevent drying out of the cornea</a:t>
            </a:r>
          </a:p>
          <a:p>
            <a:r>
              <a:rPr lang="en-US" dirty="0" smtClean="0"/>
              <a:t>Switch off the fan (if running)</a:t>
            </a:r>
          </a:p>
          <a:p>
            <a:r>
              <a:rPr lang="en-US" dirty="0" smtClean="0"/>
              <a:t>A couple of antibiotic eye drops are preferable to prevent any kind of infection to cornea - optional</a:t>
            </a:r>
            <a:endParaRPr lang="en-US" altLang="en-US" dirty="0" smtClean="0"/>
          </a:p>
        </p:txBody>
      </p:sp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8277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371600"/>
            <a:ext cx="266602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77" y="1524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384612"/>
            <a:ext cx="1718646" cy="1882588"/>
          </a:xfrm>
        </p:spPr>
      </p:pic>
      <p:pic>
        <p:nvPicPr>
          <p:cNvPr id="9" name="Picture 8" descr="CBFBM2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311"/>
            <a:ext cx="990600" cy="990600"/>
          </a:xfrm>
          <a:prstGeom prst="ellipse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76200"/>
            <a:ext cx="96170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42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1070</Words>
  <Application>Microsoft Office PowerPoint</Application>
  <PresentationFormat>On-screen Show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Training</vt:lpstr>
      <vt:lpstr>PowerPoint Presentation</vt:lpstr>
      <vt:lpstr>What is Eye Donation</vt:lpstr>
      <vt:lpstr>Main causes of Corneal Blindness</vt:lpstr>
      <vt:lpstr>Facts and Myths on Eye Donation</vt:lpstr>
      <vt:lpstr>PowerPoint Presentation</vt:lpstr>
      <vt:lpstr> </vt:lpstr>
      <vt:lpstr>PowerPoint Presentation</vt:lpstr>
      <vt:lpstr>Few More Facts on Eye Donation</vt:lpstr>
      <vt:lpstr>At the Time Death?</vt:lpstr>
      <vt:lpstr>When eye donation not possible?</vt:lpstr>
      <vt:lpstr>Important Eye banks in Bengaluru!</vt:lpstr>
      <vt:lpstr>Prominent Eye Pledgees &amp; Donors</vt:lpstr>
      <vt:lpstr>PowerPoint Presentation</vt:lpstr>
      <vt:lpstr>PowerPoint Presentation</vt:lpstr>
      <vt:lpstr>Srilanka &amp; Eye Donation</vt:lpstr>
      <vt:lpstr>A National Solution - CAMBA 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2013-05-23T15:22:18Z</dcterms:created>
  <dcterms:modified xsi:type="dcterms:W3CDTF">2016-08-22T18:10:34Z</dcterms:modified>
</cp:coreProperties>
</file>